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0" r:id="rId4"/>
    <p:sldId id="261" r:id="rId5"/>
    <p:sldId id="264" r:id="rId6"/>
    <p:sldId id="262" r:id="rId7"/>
    <p:sldId id="268" r:id="rId8"/>
    <p:sldId id="269" r:id="rId9"/>
    <p:sldId id="263" r:id="rId10"/>
    <p:sldId id="270" r:id="rId11"/>
    <p:sldId id="271" r:id="rId12"/>
    <p:sldId id="267"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4660"/>
  </p:normalViewPr>
  <p:slideViewPr>
    <p:cSldViewPr snapToGrid="0">
      <p:cViewPr varScale="1">
        <p:scale>
          <a:sx n="80" d="100"/>
          <a:sy n="80" d="100"/>
        </p:scale>
        <p:origin x="9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427F-AE7C-41C8-A3D4-69FD54E892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5F0372-0B91-4FD5-A94D-941F0FA26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D3C037-78BB-4B09-B15B-1ADABDBBEA24}"/>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5" name="Footer Placeholder 4">
            <a:extLst>
              <a:ext uri="{FF2B5EF4-FFF2-40B4-BE49-F238E27FC236}">
                <a16:creationId xmlns:a16="http://schemas.microsoft.com/office/drawing/2014/main" id="{D730D9DF-C3C2-4CB8-8F8C-D3B0E4717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FF1E4-4B32-4CD2-A7D2-644E80F82B6F}"/>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2758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004D-E25A-45B6-9E30-7BB422339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93CAB0-ECDD-4C25-B352-7B88214918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838FD-BB7A-40A3-BF7A-4E613E3EA8ED}"/>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5" name="Footer Placeholder 4">
            <a:extLst>
              <a:ext uri="{FF2B5EF4-FFF2-40B4-BE49-F238E27FC236}">
                <a16:creationId xmlns:a16="http://schemas.microsoft.com/office/drawing/2014/main" id="{787D4E22-3D4B-471F-915D-BB04DFE9F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F9385-69E3-418C-9FE1-81CF0D5841B0}"/>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200310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AF27F-A1B2-4BAF-83CE-BCFAFCA33D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81112A-C329-40B1-90EE-C45067EC6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B08A8-2BE6-4070-BD2E-C9D20BBF977D}"/>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5" name="Footer Placeholder 4">
            <a:extLst>
              <a:ext uri="{FF2B5EF4-FFF2-40B4-BE49-F238E27FC236}">
                <a16:creationId xmlns:a16="http://schemas.microsoft.com/office/drawing/2014/main" id="{BF9657EE-621B-493E-BACC-45B04FCD2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FBBFC-90D7-4745-8EFA-6389168D6974}"/>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333395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4BB84-82E1-4439-8A41-6E82BC2650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ED7D0F-FBBC-4647-B002-FC72264755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F6DEC-E7AE-436D-941F-53F989B786DF}"/>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5" name="Footer Placeholder 4">
            <a:extLst>
              <a:ext uri="{FF2B5EF4-FFF2-40B4-BE49-F238E27FC236}">
                <a16:creationId xmlns:a16="http://schemas.microsoft.com/office/drawing/2014/main" id="{5F35611A-E7A1-4A6C-96A0-200A5BD40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CA21E-6FA0-48A0-8982-E9816C6BA4FC}"/>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325022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AC684-412F-47DE-85E2-68654FAD1C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E714AA-46E0-4FCA-9734-794BB4214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6A853-BD53-4165-8E53-19C93CFD11B5}"/>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5" name="Footer Placeholder 4">
            <a:extLst>
              <a:ext uri="{FF2B5EF4-FFF2-40B4-BE49-F238E27FC236}">
                <a16:creationId xmlns:a16="http://schemas.microsoft.com/office/drawing/2014/main" id="{9E960F4B-7665-4980-8C64-403A4EA5B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8D0E9-8C8B-4462-9C76-41B191916797}"/>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88414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C516-D914-4E4D-A962-8E059609F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7943A-1B4C-494E-B954-868F3B4D4A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C79B8E-DD8D-4103-B041-804C4E8262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B24CD0-C5E0-4022-9F2A-E060008B35BD}"/>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6" name="Footer Placeholder 5">
            <a:extLst>
              <a:ext uri="{FF2B5EF4-FFF2-40B4-BE49-F238E27FC236}">
                <a16:creationId xmlns:a16="http://schemas.microsoft.com/office/drawing/2014/main" id="{D0C6E114-B4F9-4C64-A4F7-CF140DCF3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2791B-143F-4B17-A9C8-F6FF6ECDC20F}"/>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45411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BFB8-8C98-4814-882D-345D67841F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9EF2C4-B20D-43E0-BAB3-1AB7FC8E3E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1B5562-E9C6-420C-A49D-9EFCE22C15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1F3AA4-265B-40A6-81DD-4CA8B0BBD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0960DF-B810-42B4-8ED9-5CB748CD3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94B7D2-BBC6-4BD7-8244-191FFB0061FD}"/>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8" name="Footer Placeholder 7">
            <a:extLst>
              <a:ext uri="{FF2B5EF4-FFF2-40B4-BE49-F238E27FC236}">
                <a16:creationId xmlns:a16="http://schemas.microsoft.com/office/drawing/2014/main" id="{C372304A-0C51-4870-B091-8DA3528C30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FEB5D8-1E93-4D9E-999E-043E0AF1FE7B}"/>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131306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AC85-3300-4FF5-8B5A-6B7D53F318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ADEFB4-ED73-45E8-970B-A4CE360A491E}"/>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4" name="Footer Placeholder 3">
            <a:extLst>
              <a:ext uri="{FF2B5EF4-FFF2-40B4-BE49-F238E27FC236}">
                <a16:creationId xmlns:a16="http://schemas.microsoft.com/office/drawing/2014/main" id="{C3DB92E9-5AAC-41B6-8EFD-C0F51787FD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83C5CA-AC30-4B0D-83A2-327842D9659F}"/>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96572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4C7515-B6DB-4646-90E0-E6E531D7C93C}"/>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3" name="Footer Placeholder 2">
            <a:extLst>
              <a:ext uri="{FF2B5EF4-FFF2-40B4-BE49-F238E27FC236}">
                <a16:creationId xmlns:a16="http://schemas.microsoft.com/office/drawing/2014/main" id="{120B500F-D99D-47B7-9AEA-6C16718B78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691E41-01EB-4B73-A249-270D61FC0B6F}"/>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41862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5AA5-87F6-4A61-9799-4F2DB944E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84624F-1E68-4F2C-9D49-558B4FBE3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14B94-F49F-466D-9C42-C0D120F66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842BD-3DAF-4B7A-8EFC-516C7DD97035}"/>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6" name="Footer Placeholder 5">
            <a:extLst>
              <a:ext uri="{FF2B5EF4-FFF2-40B4-BE49-F238E27FC236}">
                <a16:creationId xmlns:a16="http://schemas.microsoft.com/office/drawing/2014/main" id="{A8C1DE42-250A-4621-BC6D-82E8DEC38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B65E9-339A-432A-840D-33E8185D85B9}"/>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198107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3FF4-0A4D-48A1-888F-7BFD14B80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1C5F31-2D9B-42C9-AB9E-ED184DAC2D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FDE378-1265-48CB-8E0D-6107EA624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9AAE1-94C4-408A-8DCB-D57932259DDA}"/>
              </a:ext>
            </a:extLst>
          </p:cNvPr>
          <p:cNvSpPr>
            <a:spLocks noGrp="1"/>
          </p:cNvSpPr>
          <p:nvPr>
            <p:ph type="dt" sz="half" idx="10"/>
          </p:nvPr>
        </p:nvSpPr>
        <p:spPr/>
        <p:txBody>
          <a:bodyPr/>
          <a:lstStyle/>
          <a:p>
            <a:fld id="{D6BCAA2F-CA64-403E-96EB-176B077603DE}" type="datetimeFigureOut">
              <a:rPr lang="en-US" smtClean="0"/>
              <a:t>10/4/2019</a:t>
            </a:fld>
            <a:endParaRPr lang="en-US"/>
          </a:p>
        </p:txBody>
      </p:sp>
      <p:sp>
        <p:nvSpPr>
          <p:cNvPr id="6" name="Footer Placeholder 5">
            <a:extLst>
              <a:ext uri="{FF2B5EF4-FFF2-40B4-BE49-F238E27FC236}">
                <a16:creationId xmlns:a16="http://schemas.microsoft.com/office/drawing/2014/main" id="{E7E4AB16-1403-4B3E-BF0A-B4AD87F81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56C44-C311-446A-86C8-B6948F2A58EE}"/>
              </a:ext>
            </a:extLst>
          </p:cNvPr>
          <p:cNvSpPr>
            <a:spLocks noGrp="1"/>
          </p:cNvSpPr>
          <p:nvPr>
            <p:ph type="sldNum" sz="quarter" idx="12"/>
          </p:nvPr>
        </p:nvSpPr>
        <p:spPr/>
        <p:txBody>
          <a:bodyPr/>
          <a:lstStyle/>
          <a:p>
            <a:fld id="{40A4DAE8-7E56-4B2E-9CE7-CD0BA8865661}" type="slidenum">
              <a:rPr lang="en-US" smtClean="0"/>
              <a:t>‹#›</a:t>
            </a:fld>
            <a:endParaRPr lang="en-US"/>
          </a:p>
        </p:txBody>
      </p:sp>
    </p:spTree>
    <p:extLst>
      <p:ext uri="{BB962C8B-B14F-4D97-AF65-F5344CB8AC3E}">
        <p14:creationId xmlns:p14="http://schemas.microsoft.com/office/powerpoint/2010/main" val="58601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CC1AC-2BE2-424A-92C5-17F38981E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A3DD00-259A-46A5-AA22-8E6DC29D5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89518-0EC2-4AE1-A1CD-FE2F4A6D4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CAA2F-CA64-403E-96EB-176B077603DE}" type="datetimeFigureOut">
              <a:rPr lang="en-US" smtClean="0"/>
              <a:t>10/4/2019</a:t>
            </a:fld>
            <a:endParaRPr lang="en-US"/>
          </a:p>
        </p:txBody>
      </p:sp>
      <p:sp>
        <p:nvSpPr>
          <p:cNvPr id="5" name="Footer Placeholder 4">
            <a:extLst>
              <a:ext uri="{FF2B5EF4-FFF2-40B4-BE49-F238E27FC236}">
                <a16:creationId xmlns:a16="http://schemas.microsoft.com/office/drawing/2014/main" id="{43E46EF4-C946-4AEF-9086-2F0EFBB63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21A5D8-9411-44DF-B866-A95469902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4DAE8-7E56-4B2E-9CE7-CD0BA8865661}" type="slidenum">
              <a:rPr lang="en-US" smtClean="0"/>
              <a:t>‹#›</a:t>
            </a:fld>
            <a:endParaRPr lang="en-US"/>
          </a:p>
        </p:txBody>
      </p:sp>
    </p:spTree>
    <p:extLst>
      <p:ext uri="{BB962C8B-B14F-4D97-AF65-F5344CB8AC3E}">
        <p14:creationId xmlns:p14="http://schemas.microsoft.com/office/powerpoint/2010/main" val="246770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3F05-CF3D-4452-9604-EAA0F14E34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E262C0-D4A9-4102-ABD1-9F3F7F00EA90}"/>
              </a:ext>
            </a:extLst>
          </p:cNvPr>
          <p:cNvSpPr>
            <a:spLocks noGrp="1"/>
          </p:cNvSpPr>
          <p:nvPr>
            <p:ph idx="1"/>
          </p:nvPr>
        </p:nvSpPr>
        <p:spPr/>
        <p:txBody>
          <a:bodyPr/>
          <a:lstStyle/>
          <a:p>
            <a:endParaRPr lang="en-US"/>
          </a:p>
        </p:txBody>
      </p:sp>
      <p:pic>
        <p:nvPicPr>
          <p:cNvPr id="2050" name="Picture 2" descr="Related image">
            <a:extLst>
              <a:ext uri="{FF2B5EF4-FFF2-40B4-BE49-F238E27FC236}">
                <a16:creationId xmlns:a16="http://schemas.microsoft.com/office/drawing/2014/main" id="{E7A2AAC3-3E69-4DD7-91A2-24402E45D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84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7" y="0"/>
            <a:ext cx="12685295" cy="8879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9C44E5-6C57-4DCD-82E2-9059490F980D}"/>
              </a:ext>
            </a:extLst>
          </p:cNvPr>
          <p:cNvSpPr/>
          <p:nvPr/>
        </p:nvSpPr>
        <p:spPr>
          <a:xfrm>
            <a:off x="276726" y="365125"/>
            <a:ext cx="11658600" cy="4770537"/>
          </a:xfrm>
          <a:prstGeom prst="rect">
            <a:avLst/>
          </a:prstGeom>
        </p:spPr>
        <p:txBody>
          <a:bodyPr wrap="square">
            <a:spAutoFit/>
          </a:bodyPr>
          <a:lstStyle/>
          <a:p>
            <a:pPr algn="ctr"/>
            <a:r>
              <a:rPr lang="en-US" sz="4400" b="1" u="sng"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Moses Answered When God Called</a:t>
            </a:r>
          </a:p>
          <a:p>
            <a:endParaRPr lang="en-US" sz="24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Vs. 4 – </a:t>
            </a:r>
            <a:r>
              <a:rPr lang="en-US" sz="3600" b="1" i="1" dirty="0">
                <a:solidFill>
                  <a:schemeClr val="bg1"/>
                </a:solidFill>
                <a:latin typeface="Arial Black" panose="020B0A04020102020204" pitchFamily="34" charset="0"/>
                <a:cs typeface="Times New Roman" panose="02020603050405020304" pitchFamily="18" charset="0"/>
              </a:rPr>
              <a:t>Here am I</a:t>
            </a:r>
          </a:p>
          <a:p>
            <a:endParaRPr lang="en-US" sz="1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Moses reverenced God – hid his face / took off his shoes on holy ground</a:t>
            </a:r>
          </a:p>
          <a:p>
            <a:pPr marL="571500" indent="-571500">
              <a:buFont typeface="Arial" panose="020B0604020202020204" pitchFamily="34" charset="0"/>
              <a:buChar char="•"/>
            </a:pPr>
            <a:endParaRPr lang="en-US" sz="3600" b="1" dirty="0">
              <a:solidFill>
                <a:schemeClr val="bg1"/>
              </a:solidFill>
              <a:latin typeface="Arial Black" panose="020B0A04020102020204" pitchFamily="34" charset="0"/>
              <a:cs typeface="Times New Roman" panose="02020603050405020304" pitchFamily="18" charset="0"/>
            </a:endParaRPr>
          </a:p>
          <a:p>
            <a:endParaRPr lang="en-US" sz="3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5673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7" y="0"/>
            <a:ext cx="12685295" cy="8879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9C44E5-6C57-4DCD-82E2-9059490F980D}"/>
              </a:ext>
            </a:extLst>
          </p:cNvPr>
          <p:cNvSpPr/>
          <p:nvPr/>
        </p:nvSpPr>
        <p:spPr>
          <a:xfrm>
            <a:off x="276726" y="365125"/>
            <a:ext cx="11658600" cy="7663636"/>
          </a:xfrm>
          <a:prstGeom prst="rect">
            <a:avLst/>
          </a:prstGeom>
        </p:spPr>
        <p:txBody>
          <a:bodyPr wrap="square">
            <a:spAutoFit/>
          </a:bodyPr>
          <a:lstStyle/>
          <a:p>
            <a:pPr algn="ctr"/>
            <a:r>
              <a:rPr lang="en-US" sz="4400" b="1" u="sng"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God Empowered Moses With All He Needed</a:t>
            </a:r>
          </a:p>
          <a:p>
            <a:endParaRPr lang="en-US" sz="24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Vs. 13-14 – . . .</a:t>
            </a:r>
            <a:r>
              <a:rPr lang="en-US" sz="3600" b="1" i="1" dirty="0">
                <a:solidFill>
                  <a:schemeClr val="bg1"/>
                </a:solidFill>
                <a:latin typeface="Arial Black" panose="020B0A04020102020204" pitchFamily="34" charset="0"/>
                <a:cs typeface="Times New Roman" panose="02020603050405020304" pitchFamily="18" charset="0"/>
              </a:rPr>
              <a:t> And God said unto Moses, I AM THAT I AM . . . Say unto the children of Israel, I AM hath sent you.</a:t>
            </a:r>
          </a:p>
          <a:p>
            <a:endParaRPr lang="en-US" sz="1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“I don’t know what to say.”</a:t>
            </a: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“I don’t have the ability.”</a:t>
            </a: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“Send someone else.”</a:t>
            </a:r>
          </a:p>
          <a:p>
            <a:pPr marL="571500" indent="-571500">
              <a:buFont typeface="Arial" panose="020B0604020202020204" pitchFamily="34" charset="0"/>
              <a:buChar char="•"/>
            </a:pPr>
            <a:endParaRPr lang="en-US" sz="3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endParaRPr lang="en-US" sz="3600" b="1" dirty="0">
              <a:solidFill>
                <a:schemeClr val="bg1"/>
              </a:solidFill>
              <a:latin typeface="Arial Black" panose="020B0A04020102020204" pitchFamily="34" charset="0"/>
              <a:cs typeface="Times New Roman" panose="02020603050405020304" pitchFamily="18" charset="0"/>
            </a:endParaRPr>
          </a:p>
          <a:p>
            <a:endParaRPr lang="en-US" sz="3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8963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7" y="0"/>
            <a:ext cx="12685295" cy="8879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7D9FB4-CD38-4EE3-8CE7-9B0E3D895DED}"/>
              </a:ext>
            </a:extLst>
          </p:cNvPr>
          <p:cNvSpPr/>
          <p:nvPr/>
        </p:nvSpPr>
        <p:spPr>
          <a:xfrm>
            <a:off x="385011" y="231823"/>
            <a:ext cx="11309683" cy="5632311"/>
          </a:xfrm>
          <a:prstGeom prst="rect">
            <a:avLst/>
          </a:prstGeom>
        </p:spPr>
        <p:txBody>
          <a:bodyPr wrap="square">
            <a:spAutoFit/>
          </a:bodyPr>
          <a:lstStyle/>
          <a:p>
            <a:r>
              <a:rPr lang="en-US" sz="36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Heb 12:1-2 . . . W</a:t>
            </a:r>
            <a:r>
              <a:rPr lang="en-US" sz="3600" i="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herefore seeing we also are compassed about with so great a cloud of witnesses, let us lay aside every weight, and the sin which doth so easily beset us, and let us run with patience the race that is set before us,   Looking unto Jesus the author and finisher of our faith; who for the joy that was set before him endured the cross, despising the shame, and is set down at the right hand of the throne of God.</a:t>
            </a:r>
            <a:endParaRPr lang="en-US" sz="3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53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7" y="0"/>
            <a:ext cx="12685295" cy="887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74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8EC7-8731-4931-9FD1-D002466C85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D737B5-90F0-4AC2-BF41-0EF3C181C52A}"/>
              </a:ext>
            </a:extLst>
          </p:cNvPr>
          <p:cNvSpPr>
            <a:spLocks noGrp="1"/>
          </p:cNvSpPr>
          <p:nvPr>
            <p:ph idx="1"/>
          </p:nvPr>
        </p:nvSpPr>
        <p:spPr/>
        <p:txBody>
          <a:bodyPr/>
          <a:lstStyle/>
          <a:p>
            <a:endParaRPr lang="en-US"/>
          </a:p>
        </p:txBody>
      </p:sp>
      <p:pic>
        <p:nvPicPr>
          <p:cNvPr id="1026" name="Picture 2" descr="Image result for The Burning Bush">
            <a:extLst>
              <a:ext uri="{FF2B5EF4-FFF2-40B4-BE49-F238E27FC236}">
                <a16:creationId xmlns:a16="http://schemas.microsoft.com/office/drawing/2014/main" id="{FDCBB4CF-EE96-4D1E-8F4A-E5220EB2A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903"/>
            <a:ext cx="12192000" cy="87282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2FBE42-4B81-479B-99AB-7B396BFC7F93}"/>
              </a:ext>
            </a:extLst>
          </p:cNvPr>
          <p:cNvSpPr/>
          <p:nvPr/>
        </p:nvSpPr>
        <p:spPr>
          <a:xfrm>
            <a:off x="6376737" y="681038"/>
            <a:ext cx="5510463" cy="2677656"/>
          </a:xfrm>
          <a:prstGeom prst="rect">
            <a:avLst/>
          </a:prstGeom>
        </p:spPr>
        <p:txBody>
          <a:bodyPr wrap="square">
            <a:spAutoFit/>
          </a:bodyPr>
          <a:lstStyle/>
          <a:p>
            <a:pPr algn="ctr"/>
            <a:r>
              <a:rPr lang="en-US" sz="4400" b="1" dirty="0">
                <a:solidFill>
                  <a:srgbClr val="FFFF00"/>
                </a:solidFill>
                <a:latin typeface="Arial Black" panose="020B0A04020102020204" pitchFamily="34" charset="0"/>
                <a:ea typeface="Calibri" panose="020F0502020204030204" pitchFamily="34" charset="0"/>
                <a:cs typeface="Times New Roman" panose="02020603050405020304" pitchFamily="18" charset="0"/>
              </a:rPr>
              <a:t>“The Light in the Wilderness”</a:t>
            </a:r>
          </a:p>
          <a:p>
            <a:pPr algn="ctr"/>
            <a:r>
              <a:rPr lang="en-US" sz="4000" b="1" dirty="0">
                <a:solidFill>
                  <a:srgbClr val="FFFF00"/>
                </a:solidFill>
                <a:latin typeface="Arial Black" panose="020B0A04020102020204" pitchFamily="34" charset="0"/>
                <a:ea typeface="Calibri" panose="020F0502020204030204" pitchFamily="34" charset="0"/>
                <a:cs typeface="Times New Roman" panose="02020603050405020304" pitchFamily="18" charset="0"/>
              </a:rPr>
              <a:t>The Burning Bush</a:t>
            </a:r>
          </a:p>
          <a:p>
            <a:pPr algn="ctr"/>
            <a:r>
              <a:rPr lang="en-US" sz="4000" b="1" dirty="0">
                <a:solidFill>
                  <a:srgbClr val="FFFF00"/>
                </a:solidFill>
                <a:effectLst/>
                <a:latin typeface="Arial Black" panose="020B0A04020102020204" pitchFamily="34" charset="0"/>
                <a:ea typeface="Calibri" panose="020F0502020204030204" pitchFamily="34" charset="0"/>
                <a:cs typeface="Times New Roman" panose="02020603050405020304" pitchFamily="18" charset="0"/>
              </a:rPr>
              <a:t>Exodus 3:1-6</a:t>
            </a:r>
            <a:endParaRPr lang="en-US"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63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7" y="0"/>
            <a:ext cx="12685295" cy="8879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9C44E5-6C57-4DCD-82E2-9059490F980D}"/>
              </a:ext>
            </a:extLst>
          </p:cNvPr>
          <p:cNvSpPr/>
          <p:nvPr/>
        </p:nvSpPr>
        <p:spPr>
          <a:xfrm>
            <a:off x="276726" y="365125"/>
            <a:ext cx="11915274" cy="5324535"/>
          </a:xfrm>
          <a:prstGeom prst="rect">
            <a:avLst/>
          </a:prstGeom>
        </p:spPr>
        <p:txBody>
          <a:bodyPr wrap="square">
            <a:spAutoFit/>
          </a:bodyPr>
          <a:lstStyle/>
          <a:p>
            <a:pPr algn="ctr"/>
            <a:r>
              <a:rPr lang="en-US" sz="4400" b="1" u="sng"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The Desert is Where Moses Meet God</a:t>
            </a:r>
          </a:p>
          <a:p>
            <a:endParaRPr lang="en-US" sz="24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The Wilderness (desert) Preceded Moses’ Devine Encounter.</a:t>
            </a:r>
          </a:p>
          <a:p>
            <a:endParaRPr lang="en-US" sz="1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Iron Must go Through the Fire to be Strengthened.</a:t>
            </a:r>
          </a:p>
          <a:p>
            <a:pPr marL="571500" indent="-571500">
              <a:buFont typeface="Arial" panose="020B0604020202020204" pitchFamily="34" charset="0"/>
              <a:buChar char="•"/>
            </a:pPr>
            <a:endParaRPr lang="en-US" sz="3600" b="1" dirty="0">
              <a:solidFill>
                <a:schemeClr val="bg1"/>
              </a:solidFill>
              <a:latin typeface="Arial Black" panose="020B0A04020102020204" pitchFamily="34" charset="0"/>
              <a:cs typeface="Times New Roman" panose="02020603050405020304" pitchFamily="18" charset="0"/>
            </a:endParaRPr>
          </a:p>
          <a:p>
            <a:endParaRPr lang="en-US" sz="3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8776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95" y="96252"/>
            <a:ext cx="12685295" cy="8879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1CF9189-09C1-4217-BE4D-964076F04BE0}"/>
              </a:ext>
            </a:extLst>
          </p:cNvPr>
          <p:cNvSpPr/>
          <p:nvPr/>
        </p:nvSpPr>
        <p:spPr>
          <a:xfrm>
            <a:off x="589547" y="529389"/>
            <a:ext cx="11008895" cy="5078313"/>
          </a:xfrm>
          <a:prstGeom prst="rect">
            <a:avLst/>
          </a:prstGeom>
        </p:spPr>
        <p:txBody>
          <a:bodyPr wrap="square">
            <a:spAutoFit/>
          </a:bodyPr>
          <a:lstStyle/>
          <a:p>
            <a:pPr algn="ctr"/>
            <a:r>
              <a:rPr lang="en-US" sz="36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Rom 5:3-5</a:t>
            </a:r>
            <a:endParaRPr lang="en-US" sz="3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algn="ctr"/>
            <a:r>
              <a:rPr lang="en-US" sz="3600" i="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And not only so, but we glory in tribulations also: knowing that tribulation worketh patience;    And patience, experience; and experience, hope:</a:t>
            </a:r>
            <a:endParaRPr lang="en-US" sz="3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algn="ctr"/>
            <a:r>
              <a:rPr lang="en-US" sz="3600" i="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And hope </a:t>
            </a:r>
            <a:r>
              <a:rPr lang="en-US" sz="3600" i="1" dirty="0" err="1">
                <a:solidFill>
                  <a:schemeClr val="bg1"/>
                </a:solidFill>
                <a:latin typeface="Arial Black" panose="020B0A04020102020204" pitchFamily="34" charset="0"/>
                <a:ea typeface="Calibri" panose="020F0502020204030204" pitchFamily="34" charset="0"/>
                <a:cs typeface="Times New Roman" panose="02020603050405020304" pitchFamily="18" charset="0"/>
              </a:rPr>
              <a:t>maketh</a:t>
            </a:r>
            <a:r>
              <a:rPr lang="en-US" sz="3600" i="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 not ashamed; because the love of God is shed abroad in our hearts by the Holy Ghost which is given unto us.</a:t>
            </a:r>
            <a:endParaRPr lang="en-US" sz="3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51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7" y="0"/>
            <a:ext cx="12685295" cy="8879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9C44E5-6C57-4DCD-82E2-9059490F980D}"/>
              </a:ext>
            </a:extLst>
          </p:cNvPr>
          <p:cNvSpPr/>
          <p:nvPr/>
        </p:nvSpPr>
        <p:spPr>
          <a:xfrm>
            <a:off x="276726" y="365125"/>
            <a:ext cx="11658600" cy="4893647"/>
          </a:xfrm>
          <a:prstGeom prst="rect">
            <a:avLst/>
          </a:prstGeom>
        </p:spPr>
        <p:txBody>
          <a:bodyPr wrap="square">
            <a:spAutoFit/>
          </a:bodyPr>
          <a:lstStyle/>
          <a:p>
            <a:pPr algn="ctr"/>
            <a:r>
              <a:rPr lang="en-US" sz="4400" b="1" u="sng"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Moses Went to the Place Set Apart by God</a:t>
            </a:r>
          </a:p>
          <a:p>
            <a:endParaRPr lang="en-US" sz="24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Called the “mountain of God”.</a:t>
            </a:r>
          </a:p>
          <a:p>
            <a:endParaRPr lang="en-US" sz="1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Called “holy ground”</a:t>
            </a:r>
          </a:p>
          <a:p>
            <a:pPr marL="571500" indent="-571500">
              <a:buFont typeface="Arial" panose="020B0604020202020204" pitchFamily="34" charset="0"/>
              <a:buChar char="•"/>
            </a:pPr>
            <a:endParaRPr lang="en-US" sz="3600" b="1" dirty="0">
              <a:solidFill>
                <a:schemeClr val="bg1"/>
              </a:solidFill>
              <a:latin typeface="Arial Black" panose="020B0A04020102020204" pitchFamily="34" charset="0"/>
              <a:cs typeface="Times New Roman" panose="02020603050405020304" pitchFamily="18" charset="0"/>
            </a:endParaRPr>
          </a:p>
          <a:p>
            <a:endParaRPr lang="en-US" sz="3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9534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7" y="0"/>
            <a:ext cx="12685295" cy="8879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D9E713C-1568-42B3-9CF2-626EF3AAE6C4}"/>
              </a:ext>
            </a:extLst>
          </p:cNvPr>
          <p:cNvSpPr/>
          <p:nvPr/>
        </p:nvSpPr>
        <p:spPr>
          <a:xfrm>
            <a:off x="264695" y="842211"/>
            <a:ext cx="11405937" cy="2308324"/>
          </a:xfrm>
          <a:prstGeom prst="rect">
            <a:avLst/>
          </a:prstGeom>
        </p:spPr>
        <p:txBody>
          <a:bodyPr wrap="square">
            <a:spAutoFit/>
          </a:bodyPr>
          <a:lstStyle/>
          <a:p>
            <a:pPr algn="ctr"/>
            <a:r>
              <a:rPr lang="en-US" sz="3600" dirty="0">
                <a:solidFill>
                  <a:schemeClr val="bg1"/>
                </a:solidFill>
                <a:latin typeface="Arial Black" panose="020B0A04020102020204" pitchFamily="34" charset="0"/>
              </a:rPr>
              <a:t>Ps 122:1</a:t>
            </a:r>
          </a:p>
          <a:p>
            <a:pPr algn="ctr"/>
            <a:r>
              <a:rPr lang="en-US" sz="3600" i="1" dirty="0">
                <a:solidFill>
                  <a:schemeClr val="bg1"/>
                </a:solidFill>
                <a:latin typeface="Arial Black" panose="020B0A04020102020204" pitchFamily="34" charset="0"/>
              </a:rPr>
              <a:t>I was glad when they said unto me, Let us go into the house of the LORD.</a:t>
            </a:r>
          </a:p>
          <a:p>
            <a:endParaRPr lang="en-US" sz="3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1418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7" y="0"/>
            <a:ext cx="12685295" cy="8879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9C44E5-6C57-4DCD-82E2-9059490F980D}"/>
              </a:ext>
            </a:extLst>
          </p:cNvPr>
          <p:cNvSpPr/>
          <p:nvPr/>
        </p:nvSpPr>
        <p:spPr>
          <a:xfrm>
            <a:off x="276726" y="365125"/>
            <a:ext cx="11658600" cy="4216539"/>
          </a:xfrm>
          <a:prstGeom prst="rect">
            <a:avLst/>
          </a:prstGeom>
        </p:spPr>
        <p:txBody>
          <a:bodyPr wrap="square">
            <a:spAutoFit/>
          </a:bodyPr>
          <a:lstStyle/>
          <a:p>
            <a:pPr algn="ctr"/>
            <a:r>
              <a:rPr lang="en-US" sz="4400" b="1" u="sng"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Moses Turned Toward God’s Voice</a:t>
            </a:r>
          </a:p>
          <a:p>
            <a:endParaRPr lang="en-US" sz="24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Vs. 3 – </a:t>
            </a:r>
            <a:r>
              <a:rPr lang="en-US" sz="3600" b="1" i="1" dirty="0">
                <a:solidFill>
                  <a:schemeClr val="bg1"/>
                </a:solidFill>
                <a:latin typeface="Arial Black" panose="020B0A04020102020204" pitchFamily="34" charset="0"/>
                <a:cs typeface="Times New Roman" panose="02020603050405020304" pitchFamily="18" charset="0"/>
              </a:rPr>
              <a:t>I will turn to see.</a:t>
            </a:r>
          </a:p>
          <a:p>
            <a:endParaRPr lang="en-US" sz="1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James 4:8 – </a:t>
            </a:r>
            <a:r>
              <a:rPr lang="en-US" sz="3600" b="1" i="1" dirty="0">
                <a:solidFill>
                  <a:schemeClr val="bg1"/>
                </a:solidFill>
                <a:latin typeface="Arial Black" panose="020B0A04020102020204" pitchFamily="34" charset="0"/>
                <a:cs typeface="Times New Roman" panose="02020603050405020304" pitchFamily="18" charset="0"/>
              </a:rPr>
              <a:t>Draw nigh to God.</a:t>
            </a:r>
          </a:p>
          <a:p>
            <a:pPr marL="571500" indent="-571500">
              <a:buFont typeface="Arial" panose="020B0604020202020204" pitchFamily="34" charset="0"/>
              <a:buChar char="•"/>
            </a:pPr>
            <a:endParaRPr lang="en-US" sz="3600" b="1" dirty="0">
              <a:solidFill>
                <a:schemeClr val="bg1"/>
              </a:solidFill>
              <a:latin typeface="Arial Black" panose="020B0A04020102020204" pitchFamily="34" charset="0"/>
              <a:cs typeface="Times New Roman" panose="02020603050405020304" pitchFamily="18" charset="0"/>
            </a:endParaRPr>
          </a:p>
          <a:p>
            <a:endParaRPr lang="en-US" sz="3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8559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7" y="0"/>
            <a:ext cx="12685295" cy="8879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9C44E5-6C57-4DCD-82E2-9059490F980D}"/>
              </a:ext>
            </a:extLst>
          </p:cNvPr>
          <p:cNvSpPr/>
          <p:nvPr/>
        </p:nvSpPr>
        <p:spPr>
          <a:xfrm>
            <a:off x="276726" y="365125"/>
            <a:ext cx="11658600" cy="6001643"/>
          </a:xfrm>
          <a:prstGeom prst="rect">
            <a:avLst/>
          </a:prstGeom>
        </p:spPr>
        <p:txBody>
          <a:bodyPr wrap="square">
            <a:spAutoFit/>
          </a:bodyPr>
          <a:lstStyle/>
          <a:p>
            <a:pPr algn="ctr"/>
            <a:r>
              <a:rPr lang="en-US" sz="4400" b="1" u="sng"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When Moses Turned Toward God, God Turned Toward Moses</a:t>
            </a:r>
          </a:p>
          <a:p>
            <a:endParaRPr lang="en-US" sz="24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Vs. 3 – </a:t>
            </a:r>
            <a:r>
              <a:rPr lang="en-US" sz="3600" b="1" i="1" dirty="0">
                <a:solidFill>
                  <a:schemeClr val="bg1"/>
                </a:solidFill>
                <a:latin typeface="Arial Black" panose="020B0A04020102020204" pitchFamily="34" charset="0"/>
                <a:cs typeface="Times New Roman" panose="02020603050405020304" pitchFamily="18" charset="0"/>
              </a:rPr>
              <a:t>When the LORD saw that he turned aside to see …</a:t>
            </a:r>
          </a:p>
          <a:p>
            <a:endParaRPr lang="en-US" sz="1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r>
              <a:rPr lang="en-US" sz="3600" b="1" dirty="0">
                <a:solidFill>
                  <a:schemeClr val="bg1"/>
                </a:solidFill>
                <a:latin typeface="Arial Black" panose="020B0A04020102020204" pitchFamily="34" charset="0"/>
                <a:cs typeface="Times New Roman" panose="02020603050405020304" pitchFamily="18" charset="0"/>
              </a:rPr>
              <a:t>James 4:8 – </a:t>
            </a:r>
            <a:r>
              <a:rPr lang="en-US" sz="3600" b="1" i="1" dirty="0">
                <a:solidFill>
                  <a:schemeClr val="bg1"/>
                </a:solidFill>
                <a:latin typeface="Arial Black" panose="020B0A04020102020204" pitchFamily="34" charset="0"/>
                <a:cs typeface="Times New Roman" panose="02020603050405020304" pitchFamily="18" charset="0"/>
              </a:rPr>
              <a:t>Draw nigh to God and He will draw nigh to you.</a:t>
            </a:r>
            <a:endParaRPr lang="en-US" sz="3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endParaRPr lang="en-US" sz="3600" b="1" dirty="0">
              <a:solidFill>
                <a:schemeClr val="bg1"/>
              </a:solidFill>
              <a:latin typeface="Arial Black" panose="020B0A04020102020204" pitchFamily="34" charset="0"/>
              <a:cs typeface="Times New Roman" panose="02020603050405020304" pitchFamily="18" charset="0"/>
            </a:endParaRPr>
          </a:p>
          <a:p>
            <a:endParaRPr lang="en-US" sz="3600" b="1" dirty="0">
              <a:solidFill>
                <a:schemeClr val="bg1"/>
              </a:solidFill>
              <a:latin typeface="Arial Black" panose="020B0A04020102020204" pitchFamily="34" charset="0"/>
              <a:cs typeface="Times New Roman" panose="02020603050405020304" pitchFamily="18" charset="0"/>
            </a:endParaRPr>
          </a:p>
          <a:p>
            <a:pPr marL="571500" indent="-571500">
              <a:buFont typeface="Arial" panose="020B0604020202020204" pitchFamily="34" charset="0"/>
              <a:buChar char="•"/>
            </a:pP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6019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C779-EE60-4922-A0E5-C2125DBF3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EA1337-DA66-4E22-9D8E-BCFA477F474D}"/>
              </a:ext>
            </a:extLst>
          </p:cNvPr>
          <p:cNvSpPr>
            <a:spLocks noGrp="1"/>
          </p:cNvSpPr>
          <p:nvPr>
            <p:ph idx="1"/>
          </p:nvPr>
        </p:nvSpPr>
        <p:spPr/>
        <p:txBody>
          <a:bodyPr/>
          <a:lstStyle/>
          <a:p>
            <a:endParaRPr lang="en-US"/>
          </a:p>
        </p:txBody>
      </p:sp>
      <p:pic>
        <p:nvPicPr>
          <p:cNvPr id="3074" name="Picture 2" descr="Image result for burning bush background">
            <a:extLst>
              <a:ext uri="{FF2B5EF4-FFF2-40B4-BE49-F238E27FC236}">
                <a16:creationId xmlns:a16="http://schemas.microsoft.com/office/drawing/2014/main" id="{866D7151-D238-4EA4-9706-D1B8E2C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95" y="0"/>
            <a:ext cx="12685295" cy="8879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F0CA2C8-57BC-4B70-A556-DE536B4F3739}"/>
              </a:ext>
            </a:extLst>
          </p:cNvPr>
          <p:cNvSpPr/>
          <p:nvPr/>
        </p:nvSpPr>
        <p:spPr>
          <a:xfrm>
            <a:off x="577516" y="365124"/>
            <a:ext cx="10776284" cy="3247043"/>
          </a:xfrm>
          <a:prstGeom prst="rect">
            <a:avLst/>
          </a:prstGeom>
        </p:spPr>
        <p:txBody>
          <a:bodyPr wrap="square">
            <a:spAutoFit/>
          </a:bodyPr>
          <a:lstStyle/>
          <a:p>
            <a:pPr algn="ctr"/>
            <a:r>
              <a:rPr lang="en-US" sz="36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Matt 11:28</a:t>
            </a:r>
            <a:endParaRPr lang="en-US" sz="36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algn="ctr"/>
            <a:r>
              <a:rPr lang="en-US" sz="3600" i="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Come unto me, all ye that </a:t>
            </a:r>
            <a:r>
              <a:rPr lang="en-US" sz="3600" i="1" dirty="0" err="1">
                <a:solidFill>
                  <a:schemeClr val="bg1"/>
                </a:solidFill>
                <a:latin typeface="Arial Black" panose="020B0A04020102020204" pitchFamily="34" charset="0"/>
                <a:ea typeface="Calibri" panose="020F0502020204030204" pitchFamily="34" charset="0"/>
                <a:cs typeface="Times New Roman" panose="02020603050405020304" pitchFamily="18" charset="0"/>
              </a:rPr>
              <a:t>labour</a:t>
            </a:r>
            <a:r>
              <a:rPr lang="en-US" sz="3600" i="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 and are heavy laden, and I will give you rest</a:t>
            </a:r>
          </a:p>
          <a:p>
            <a:endParaRPr lang="en-US" sz="3600" i="1"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God is calling you to Him!</a:t>
            </a:r>
            <a:r>
              <a:rPr lang="en-US" sz="1400" dirty="0">
                <a:solidFill>
                  <a:srgbClr val="404040"/>
                </a:solidFill>
                <a:latin typeface="Arial Narrow" panose="020B0606020202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en-US" sz="1400" i="1" dirty="0">
              <a:solidFill>
                <a:srgbClr val="404040"/>
              </a:solidFill>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6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411</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Treadway</dc:creator>
  <cp:lastModifiedBy>Larry Treadway</cp:lastModifiedBy>
  <cp:revision>6</cp:revision>
  <dcterms:created xsi:type="dcterms:W3CDTF">2019-10-04T14:28:04Z</dcterms:created>
  <dcterms:modified xsi:type="dcterms:W3CDTF">2019-10-04T15:24:12Z</dcterms:modified>
</cp:coreProperties>
</file>