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70" r:id="rId5"/>
    <p:sldId id="265" r:id="rId6"/>
    <p:sldId id="266" r:id="rId7"/>
    <p:sldId id="261" r:id="rId8"/>
    <p:sldId id="268" r:id="rId9"/>
    <p:sldId id="269" r:id="rId1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9" autoAdjust="0"/>
    <p:restoredTop sz="94660"/>
  </p:normalViewPr>
  <p:slideViewPr>
    <p:cSldViewPr snapToGrid="0">
      <p:cViewPr varScale="1">
        <p:scale>
          <a:sx n="74" d="100"/>
          <a:sy n="74"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40C1-C1E2-4071-83B7-C850984F30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BEA3B0-5C97-4ECF-B1EE-452C9A9C4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809714-51EE-464E-86B4-FA05366E658F}"/>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5" name="Footer Placeholder 4">
            <a:extLst>
              <a:ext uri="{FF2B5EF4-FFF2-40B4-BE49-F238E27FC236}">
                <a16:creationId xmlns:a16="http://schemas.microsoft.com/office/drawing/2014/main" id="{09755321-5DEE-413F-B9FD-85BF89710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4B882-680E-4B23-B314-CF92B8796DE5}"/>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384027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BAF9-8E8B-43B3-B16B-B02A12AAA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F48C3E-1AB3-40C0-9065-C719D4415E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B85F1-0341-4699-B15A-96C4E90657A1}"/>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5" name="Footer Placeholder 4">
            <a:extLst>
              <a:ext uri="{FF2B5EF4-FFF2-40B4-BE49-F238E27FC236}">
                <a16:creationId xmlns:a16="http://schemas.microsoft.com/office/drawing/2014/main" id="{1BDC437F-E0A3-40F9-9EAE-331CC74D3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B92CA-371C-4AD2-8CD9-0F0BEC46B3BD}"/>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104826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4624CF-34C5-450F-98D8-90384F8299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6BCABE-2FB3-465D-8C4A-CB019C7EF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BE6BD-3346-4995-BAB8-727774F13F90}"/>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5" name="Footer Placeholder 4">
            <a:extLst>
              <a:ext uri="{FF2B5EF4-FFF2-40B4-BE49-F238E27FC236}">
                <a16:creationId xmlns:a16="http://schemas.microsoft.com/office/drawing/2014/main" id="{3E565333-14AA-4828-923E-C8503C0A6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ACB29-205F-4EB5-A377-99751AD3CBDD}"/>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335054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FD55-645C-4090-9762-666E9A739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04F40-7CC5-4456-B795-EF63E41B1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BCA31-33ED-46A6-8CA8-22E9AB050798}"/>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5" name="Footer Placeholder 4">
            <a:extLst>
              <a:ext uri="{FF2B5EF4-FFF2-40B4-BE49-F238E27FC236}">
                <a16:creationId xmlns:a16="http://schemas.microsoft.com/office/drawing/2014/main" id="{2C02467E-DD3D-47A7-98A2-1C480DD6C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C744A-5382-4545-9077-D5388FE0AC05}"/>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352725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A063-8FF4-4CCD-85FB-735B8F2222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3C2EA-5D5B-4D50-8164-914D54699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BDD440-C795-487B-8B32-6263C359970D}"/>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5" name="Footer Placeholder 4">
            <a:extLst>
              <a:ext uri="{FF2B5EF4-FFF2-40B4-BE49-F238E27FC236}">
                <a16:creationId xmlns:a16="http://schemas.microsoft.com/office/drawing/2014/main" id="{52ECA273-1B21-42D2-BD0A-2841A6938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3273C-DCE2-4D7C-8840-622CCB0663B2}"/>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231168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D3A8-28C9-4F1B-8688-322610905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7742F-2860-4772-928C-1460F970C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2DFD9-DED7-40FE-918B-4320E8C46F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DD6A1-D9BF-4658-8DFA-0AF7DE0ABE0D}"/>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6" name="Footer Placeholder 5">
            <a:extLst>
              <a:ext uri="{FF2B5EF4-FFF2-40B4-BE49-F238E27FC236}">
                <a16:creationId xmlns:a16="http://schemas.microsoft.com/office/drawing/2014/main" id="{1F10920D-E044-41C2-91AE-39A7255AF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6C5C3-EC31-4441-AF60-7E21672BC918}"/>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413688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3DE55-BA45-4994-935F-E314FEAB72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50848C-BC6D-4A2E-A784-66F1F4D5E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12EFD-98A9-4966-B68E-8BD6FACD87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EF51BA-71D4-4436-9406-9FF8D5DC1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32F9E-ACD2-43EC-B508-F64A06D07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023765-D81F-4843-B3EE-D385DF243465}"/>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8" name="Footer Placeholder 7">
            <a:extLst>
              <a:ext uri="{FF2B5EF4-FFF2-40B4-BE49-F238E27FC236}">
                <a16:creationId xmlns:a16="http://schemas.microsoft.com/office/drawing/2014/main" id="{D2E7186D-E6F8-4C64-9020-25E626AAA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D03F21-CF7E-4AF7-B501-F78772FEDB44}"/>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395589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0EF8-6999-4510-8264-FC77AA93E2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25F0ED-ECC0-4C30-8DB1-6DD604BAAA2E}"/>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4" name="Footer Placeholder 3">
            <a:extLst>
              <a:ext uri="{FF2B5EF4-FFF2-40B4-BE49-F238E27FC236}">
                <a16:creationId xmlns:a16="http://schemas.microsoft.com/office/drawing/2014/main" id="{410EE737-B24B-4B0B-9678-2C10FC967C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10C456-B382-45F5-860B-5A2710399E59}"/>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172442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A7956-5A91-4B50-BA3F-443A564FC033}"/>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3" name="Footer Placeholder 2">
            <a:extLst>
              <a:ext uri="{FF2B5EF4-FFF2-40B4-BE49-F238E27FC236}">
                <a16:creationId xmlns:a16="http://schemas.microsoft.com/office/drawing/2014/main" id="{CFEC4CCA-2086-434C-97A5-1FFF817B9A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5AD8E9-5D01-403A-83CB-2B18FC3149A4}"/>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100424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1176-9E5A-40D8-B2AC-0F147DB57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51C479-53D6-487D-A8BD-2BA9359EA9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FB387A-F8B5-49D1-925F-DF6742DA2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4B1F96-DFB7-4E78-91D2-B263D367C501}"/>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6" name="Footer Placeholder 5">
            <a:extLst>
              <a:ext uri="{FF2B5EF4-FFF2-40B4-BE49-F238E27FC236}">
                <a16:creationId xmlns:a16="http://schemas.microsoft.com/office/drawing/2014/main" id="{99F928EE-0B65-43AB-BCB7-22AAC1C65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A41D9-971A-4192-8681-AFF5A1081DB9}"/>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41720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0845-FAC9-4C54-92CF-FB614FADC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F4966-2EA0-48D8-A784-CAB9907B6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8F6234-B2EB-46BF-9E1A-6ADC6B66A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C71AE-0CEF-47E3-BB4E-6588893BD211}"/>
              </a:ext>
            </a:extLst>
          </p:cNvPr>
          <p:cNvSpPr>
            <a:spLocks noGrp="1"/>
          </p:cNvSpPr>
          <p:nvPr>
            <p:ph type="dt" sz="half" idx="10"/>
          </p:nvPr>
        </p:nvSpPr>
        <p:spPr/>
        <p:txBody>
          <a:bodyPr/>
          <a:lstStyle/>
          <a:p>
            <a:fld id="{78BDC1F2-15B1-41D4-B731-379A05FEA5FC}" type="datetimeFigureOut">
              <a:rPr lang="en-US" smtClean="0"/>
              <a:t>10/12/2019</a:t>
            </a:fld>
            <a:endParaRPr lang="en-US"/>
          </a:p>
        </p:txBody>
      </p:sp>
      <p:sp>
        <p:nvSpPr>
          <p:cNvPr id="6" name="Footer Placeholder 5">
            <a:extLst>
              <a:ext uri="{FF2B5EF4-FFF2-40B4-BE49-F238E27FC236}">
                <a16:creationId xmlns:a16="http://schemas.microsoft.com/office/drawing/2014/main" id="{74BB903E-FF7C-4753-AF40-813AF7BAF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77140-977C-47BA-9573-5EDE391316DE}"/>
              </a:ext>
            </a:extLst>
          </p:cNvPr>
          <p:cNvSpPr>
            <a:spLocks noGrp="1"/>
          </p:cNvSpPr>
          <p:nvPr>
            <p:ph type="sldNum" sz="quarter" idx="12"/>
          </p:nvPr>
        </p:nvSpPr>
        <p:spPr/>
        <p:txBody>
          <a:bodyPr/>
          <a:lstStyle/>
          <a:p>
            <a:fld id="{99162470-5898-40FE-9A90-014B48CC113A}" type="slidenum">
              <a:rPr lang="en-US" smtClean="0"/>
              <a:t>‹#›</a:t>
            </a:fld>
            <a:endParaRPr lang="en-US"/>
          </a:p>
        </p:txBody>
      </p:sp>
    </p:spTree>
    <p:extLst>
      <p:ext uri="{BB962C8B-B14F-4D97-AF65-F5344CB8AC3E}">
        <p14:creationId xmlns:p14="http://schemas.microsoft.com/office/powerpoint/2010/main" val="49231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D2A82-2CE9-42E9-BB41-B3EBCB5C44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C7DBF6-8CC4-4BE2-A0D9-509F3BBE4C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8AB6F-44DE-47D6-942A-8A103C197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DC1F2-15B1-41D4-B731-379A05FEA5FC}" type="datetimeFigureOut">
              <a:rPr lang="en-US" smtClean="0"/>
              <a:t>10/12/2019</a:t>
            </a:fld>
            <a:endParaRPr lang="en-US"/>
          </a:p>
        </p:txBody>
      </p:sp>
      <p:sp>
        <p:nvSpPr>
          <p:cNvPr id="5" name="Footer Placeholder 4">
            <a:extLst>
              <a:ext uri="{FF2B5EF4-FFF2-40B4-BE49-F238E27FC236}">
                <a16:creationId xmlns:a16="http://schemas.microsoft.com/office/drawing/2014/main" id="{5CD5F8D4-E256-424C-B4BC-797B1E8C0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740128-2843-4B2B-8E83-DF4E4480E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62470-5898-40FE-9A90-014B48CC113A}" type="slidenum">
              <a:rPr lang="en-US" smtClean="0"/>
              <a:t>‹#›</a:t>
            </a:fld>
            <a:endParaRPr lang="en-US"/>
          </a:p>
        </p:txBody>
      </p:sp>
    </p:spTree>
    <p:extLst>
      <p:ext uri="{BB962C8B-B14F-4D97-AF65-F5344CB8AC3E}">
        <p14:creationId xmlns:p14="http://schemas.microsoft.com/office/powerpoint/2010/main" val="144112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3F05-CF3D-4452-9604-EAA0F14E34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E262C0-D4A9-4102-ABD1-9F3F7F00EA90}"/>
              </a:ext>
            </a:extLst>
          </p:cNvPr>
          <p:cNvSpPr>
            <a:spLocks noGrp="1"/>
          </p:cNvSpPr>
          <p:nvPr>
            <p:ph idx="1"/>
          </p:nvPr>
        </p:nvSpPr>
        <p:spPr/>
        <p:txBody>
          <a:bodyPr/>
          <a:lstStyle/>
          <a:p>
            <a:endParaRPr lang="en-US"/>
          </a:p>
        </p:txBody>
      </p:sp>
      <p:pic>
        <p:nvPicPr>
          <p:cNvPr id="2050" name="Picture 2" descr="Related image">
            <a:extLst>
              <a:ext uri="{FF2B5EF4-FFF2-40B4-BE49-F238E27FC236}">
                <a16:creationId xmlns:a16="http://schemas.microsoft.com/office/drawing/2014/main" id="{E7A2AAC3-3E69-4DD7-91A2-24402E45D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4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1131-B1DF-4334-98C3-07E288B6D39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7AF5A9B-99F9-4E3F-A831-71F5CEDFD1CE}"/>
              </a:ext>
            </a:extLst>
          </p:cNvPr>
          <p:cNvSpPr>
            <a:spLocks noGrp="1"/>
          </p:cNvSpPr>
          <p:nvPr>
            <p:ph type="subTitle" idx="1"/>
          </p:nvPr>
        </p:nvSpPr>
        <p:spPr/>
        <p:txBody>
          <a:bodyPr/>
          <a:lstStyle/>
          <a:p>
            <a:endParaRPr lang="en-US"/>
          </a:p>
        </p:txBody>
      </p:sp>
      <p:pic>
        <p:nvPicPr>
          <p:cNvPr id="1026" name="Picture 2" descr="Image result for altar of sacrifice">
            <a:extLst>
              <a:ext uri="{FF2B5EF4-FFF2-40B4-BE49-F238E27FC236}">
                <a16:creationId xmlns:a16="http://schemas.microsoft.com/office/drawing/2014/main" id="{DD752C16-390B-4FCB-ADD4-854863815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1E0D21-44AD-4197-9B39-BDC7A98B172E}"/>
              </a:ext>
            </a:extLst>
          </p:cNvPr>
          <p:cNvSpPr/>
          <p:nvPr/>
        </p:nvSpPr>
        <p:spPr>
          <a:xfrm>
            <a:off x="3795623" y="483079"/>
            <a:ext cx="7591244" cy="2062103"/>
          </a:xfrm>
          <a:prstGeom prst="rect">
            <a:avLst/>
          </a:prstGeom>
        </p:spPr>
        <p:txBody>
          <a:bodyPr wrap="square">
            <a:spAutoFit/>
          </a:bodyPr>
          <a:lstStyle/>
          <a:p>
            <a:r>
              <a:rPr lang="en-US" sz="4400" b="1" dirty="0">
                <a:solidFill>
                  <a:srgbClr val="404040"/>
                </a:solidFill>
                <a:latin typeface="Arial Black" panose="020B0A04020102020204" pitchFamily="34" charset="0"/>
                <a:ea typeface="Calibri" panose="020F0502020204030204" pitchFamily="34" charset="0"/>
                <a:cs typeface="Times New Roman" panose="02020603050405020304" pitchFamily="18" charset="0"/>
              </a:rPr>
              <a:t>“The Fire at the Altar of Sacrifice”</a:t>
            </a:r>
            <a:endParaRPr lang="en-US" sz="4400" dirty="0">
              <a:effectLst/>
              <a:latin typeface="Arial Black" panose="020B0A04020102020204" pitchFamily="34" charset="0"/>
              <a:ea typeface="Calibri" panose="020F0502020204030204" pitchFamily="34" charset="0"/>
              <a:cs typeface="Times New Roman" panose="02020603050405020304" pitchFamily="18" charset="0"/>
            </a:endParaRPr>
          </a:p>
          <a:p>
            <a:r>
              <a:rPr lang="en-US" sz="4000" b="1" dirty="0">
                <a:solidFill>
                  <a:srgbClr val="404040"/>
                </a:solidFill>
                <a:latin typeface="Arial Black" panose="020B0A04020102020204" pitchFamily="34" charset="0"/>
                <a:ea typeface="Calibri" panose="020F0502020204030204" pitchFamily="34" charset="0"/>
                <a:cs typeface="Times New Roman" panose="02020603050405020304" pitchFamily="18" charset="0"/>
              </a:rPr>
              <a:t>Genesis 22</a:t>
            </a:r>
            <a:endParaRPr lang="en-US" sz="40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908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C16F-DB3A-4146-B886-9512BE4C9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D1CE71-0EE8-449F-9017-5D6DC56AFBA5}"/>
              </a:ext>
            </a:extLst>
          </p:cNvPr>
          <p:cNvSpPr>
            <a:spLocks noGrp="1"/>
          </p:cNvSpPr>
          <p:nvPr>
            <p:ph idx="1"/>
          </p:nvPr>
        </p:nvSpPr>
        <p:spPr/>
        <p:txBody>
          <a:bodyPr/>
          <a:lstStyle/>
          <a:p>
            <a:endParaRPr lang="en-US"/>
          </a:p>
        </p:txBody>
      </p:sp>
      <p:pic>
        <p:nvPicPr>
          <p:cNvPr id="3074" name="Picture 2" descr="Image result for fire backgrounds">
            <a:extLst>
              <a:ext uri="{FF2B5EF4-FFF2-40B4-BE49-F238E27FC236}">
                <a16:creationId xmlns:a16="http://schemas.microsoft.com/office/drawing/2014/main" id="{3A78FC38-903A-4DB6-A27D-204269552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re backgrounds">
            <a:extLst>
              <a:ext uri="{FF2B5EF4-FFF2-40B4-BE49-F238E27FC236}">
                <a16:creationId xmlns:a16="http://schemas.microsoft.com/office/drawing/2014/main" id="{C5DEB8EF-275D-4C40-9EE6-350D4CBFF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ire backgrounds">
            <a:extLst>
              <a:ext uri="{FF2B5EF4-FFF2-40B4-BE49-F238E27FC236}">
                <a16:creationId xmlns:a16="http://schemas.microsoft.com/office/drawing/2014/main" id="{C1E9A053-33E9-4139-A67E-513CD92D4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ire backgrounds">
            <a:extLst>
              <a:ext uri="{FF2B5EF4-FFF2-40B4-BE49-F238E27FC236}">
                <a16:creationId xmlns:a16="http://schemas.microsoft.com/office/drawing/2014/main" id="{C2A43EE6-A53A-4BF7-A9DB-57266300D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19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FDAAC9-AC1A-4B79-965B-945DF8C6237D}"/>
              </a:ext>
            </a:extLst>
          </p:cNvPr>
          <p:cNvSpPr/>
          <p:nvPr/>
        </p:nvSpPr>
        <p:spPr>
          <a:xfrm>
            <a:off x="682580" y="457199"/>
            <a:ext cx="10876210" cy="5755422"/>
          </a:xfrm>
          <a:prstGeom prst="rect">
            <a:avLst/>
          </a:prstGeom>
        </p:spPr>
        <p:txBody>
          <a:bodyPr wrap="square">
            <a:spAutoFit/>
          </a:bodyPr>
          <a:lstStyle/>
          <a:p>
            <a:pPr marL="857250" indent="-857250">
              <a:buAutoNum type="romanUcPeriod"/>
            </a:pPr>
            <a:r>
              <a:rPr lang="en-US" sz="4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Certainty of the Call (vs. 1)</a:t>
            </a:r>
          </a:p>
          <a:p>
            <a:pPr marL="571500" indent="-571500">
              <a:buFont typeface="Arial" panose="020B0604020202020204" pitchFamily="34" charset="0"/>
              <a:buChar char="•"/>
            </a:pPr>
            <a:r>
              <a:rPr lang="en-US" sz="3600" b="1" dirty="0">
                <a:solidFill>
                  <a:schemeClr val="bg1"/>
                </a:solidFill>
                <a:latin typeface="Arial Narrow" panose="020B0606020202030204" pitchFamily="34" charset="0"/>
                <a:cs typeface="Times New Roman" panose="02020603050405020304" pitchFamily="18" charset="0"/>
              </a:rPr>
              <a:t>No doubt the call came from God</a:t>
            </a:r>
          </a:p>
          <a:p>
            <a:pPr marL="571500" indent="-571500">
              <a:buFont typeface="Arial" panose="020B0604020202020204" pitchFamily="34" charset="0"/>
              <a:buChar char="•"/>
            </a:pPr>
            <a:r>
              <a:rPr lang="en-US" sz="3600" b="1" dirty="0">
                <a:solidFill>
                  <a:schemeClr val="bg1"/>
                </a:solidFill>
                <a:latin typeface="Arial Narrow" panose="020B0606020202030204" pitchFamily="34" charset="0"/>
                <a:cs typeface="Times New Roman" panose="02020603050405020304" pitchFamily="18" charset="0"/>
              </a:rPr>
              <a:t>No doubt this demand was a trial of faith</a:t>
            </a:r>
          </a:p>
          <a:p>
            <a:endParaRPr lang="en-US" sz="3600" b="1" dirty="0">
              <a:solidFill>
                <a:schemeClr val="bg1"/>
              </a:solidFill>
              <a:latin typeface="Arial Narrow" panose="020B0606020202030204" pitchFamily="34" charset="0"/>
              <a:cs typeface="Times New Roman" panose="02020603050405020304" pitchFamily="18" charset="0"/>
            </a:endParaRPr>
          </a:p>
          <a:p>
            <a:r>
              <a:rPr lang="en-US" sz="3600" b="1" dirty="0">
                <a:solidFill>
                  <a:schemeClr val="bg1"/>
                </a:solidFill>
                <a:latin typeface="Arial Narrow" panose="020B0606020202030204" pitchFamily="34" charset="0"/>
                <a:cs typeface="Times New Roman" panose="02020603050405020304" pitchFamily="18" charset="0"/>
              </a:rPr>
              <a:t>	Questions Arise:</a:t>
            </a:r>
          </a:p>
          <a:p>
            <a:r>
              <a:rPr lang="en-US" sz="3600" b="1" dirty="0">
                <a:solidFill>
                  <a:schemeClr val="bg1"/>
                </a:solidFill>
                <a:latin typeface="Arial Narrow" panose="020B0606020202030204" pitchFamily="34" charset="0"/>
                <a:cs typeface="Times New Roman" panose="02020603050405020304" pitchFamily="18" charset="0"/>
              </a:rPr>
              <a:t>	1.  Is God sovereign?</a:t>
            </a:r>
          </a:p>
          <a:p>
            <a:r>
              <a:rPr lang="en-US" sz="3600" b="1" dirty="0">
                <a:solidFill>
                  <a:schemeClr val="bg1"/>
                </a:solidFill>
                <a:latin typeface="Arial Narrow" panose="020B0606020202030204" pitchFamily="34" charset="0"/>
                <a:cs typeface="Times New Roman" panose="02020603050405020304" pitchFamily="18" charset="0"/>
              </a:rPr>
              <a:t>	2.  Is God all knowing?</a:t>
            </a:r>
          </a:p>
          <a:p>
            <a:r>
              <a:rPr lang="en-US" sz="3600" b="1" dirty="0">
                <a:solidFill>
                  <a:schemeClr val="bg1"/>
                </a:solidFill>
                <a:latin typeface="Arial Narrow" panose="020B0606020202030204" pitchFamily="34" charset="0"/>
                <a:cs typeface="Times New Roman" panose="02020603050405020304" pitchFamily="18" charset="0"/>
              </a:rPr>
              <a:t>	3.  Is it possible this trial of faith is needed for</a:t>
            </a:r>
          </a:p>
          <a:p>
            <a:r>
              <a:rPr lang="en-US" sz="3600" b="1" dirty="0">
                <a:solidFill>
                  <a:schemeClr val="bg1"/>
                </a:solidFill>
                <a:latin typeface="Arial Narrow" panose="020B0606020202030204" pitchFamily="34" charset="0"/>
                <a:cs typeface="Times New Roman" panose="02020603050405020304" pitchFamily="18" charset="0"/>
              </a:rPr>
              <a:t>		Abraham’s benefit?</a:t>
            </a:r>
          </a:p>
          <a:p>
            <a:endParaRPr lang="en-US" sz="4000" dirty="0"/>
          </a:p>
        </p:txBody>
      </p:sp>
    </p:spTree>
    <p:extLst>
      <p:ext uri="{BB962C8B-B14F-4D97-AF65-F5344CB8AC3E}">
        <p14:creationId xmlns:p14="http://schemas.microsoft.com/office/powerpoint/2010/main" val="197927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C16F-DB3A-4146-B886-9512BE4C9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D1CE71-0EE8-449F-9017-5D6DC56AFBA5}"/>
              </a:ext>
            </a:extLst>
          </p:cNvPr>
          <p:cNvSpPr>
            <a:spLocks noGrp="1"/>
          </p:cNvSpPr>
          <p:nvPr>
            <p:ph idx="1"/>
          </p:nvPr>
        </p:nvSpPr>
        <p:spPr/>
        <p:txBody>
          <a:bodyPr/>
          <a:lstStyle/>
          <a:p>
            <a:endParaRPr lang="en-US"/>
          </a:p>
        </p:txBody>
      </p:sp>
      <p:pic>
        <p:nvPicPr>
          <p:cNvPr id="3074" name="Picture 2" descr="Image result for fire backgrounds">
            <a:extLst>
              <a:ext uri="{FF2B5EF4-FFF2-40B4-BE49-F238E27FC236}">
                <a16:creationId xmlns:a16="http://schemas.microsoft.com/office/drawing/2014/main" id="{3A78FC38-903A-4DB6-A27D-204269552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re backgrounds">
            <a:extLst>
              <a:ext uri="{FF2B5EF4-FFF2-40B4-BE49-F238E27FC236}">
                <a16:creationId xmlns:a16="http://schemas.microsoft.com/office/drawing/2014/main" id="{C5DEB8EF-275D-4C40-9EE6-350D4CBFF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ire backgrounds">
            <a:extLst>
              <a:ext uri="{FF2B5EF4-FFF2-40B4-BE49-F238E27FC236}">
                <a16:creationId xmlns:a16="http://schemas.microsoft.com/office/drawing/2014/main" id="{C1E9A053-33E9-4139-A67E-513CD92D4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ire backgrounds">
            <a:extLst>
              <a:ext uri="{FF2B5EF4-FFF2-40B4-BE49-F238E27FC236}">
                <a16:creationId xmlns:a16="http://schemas.microsoft.com/office/drawing/2014/main" id="{C2A43EE6-A53A-4BF7-A9DB-57266300D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19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E1E9F72-CB1E-4220-8E40-CEF85EC08349}"/>
              </a:ext>
            </a:extLst>
          </p:cNvPr>
          <p:cNvSpPr/>
          <p:nvPr/>
        </p:nvSpPr>
        <p:spPr>
          <a:xfrm>
            <a:off x="682580" y="681038"/>
            <a:ext cx="10515600" cy="2862322"/>
          </a:xfrm>
          <a:prstGeom prst="rect">
            <a:avLst/>
          </a:prstGeom>
        </p:spPr>
        <p:txBody>
          <a:bodyPr wrap="square">
            <a:spAutoFit/>
          </a:bodyPr>
          <a:lstStyle/>
          <a:p>
            <a:pPr algn="ctr"/>
            <a:r>
              <a:rPr lang="en-US" sz="36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James 1:3-5</a:t>
            </a:r>
            <a:endParaRPr lang="en-US" sz="3600"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Knowing this, that the trying of your faith worketh patience.   But let patience have her perfect work, that ye may be perfect and entire, wanting nothing.   If any of you lack wisdom, let him ask of God.</a:t>
            </a:r>
            <a:endParaRPr lang="en-US" sz="3600"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61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C16F-DB3A-4146-B886-9512BE4C9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D1CE71-0EE8-449F-9017-5D6DC56AFBA5}"/>
              </a:ext>
            </a:extLst>
          </p:cNvPr>
          <p:cNvSpPr>
            <a:spLocks noGrp="1"/>
          </p:cNvSpPr>
          <p:nvPr>
            <p:ph idx="1"/>
          </p:nvPr>
        </p:nvSpPr>
        <p:spPr/>
        <p:txBody>
          <a:bodyPr/>
          <a:lstStyle/>
          <a:p>
            <a:endParaRPr lang="en-US"/>
          </a:p>
        </p:txBody>
      </p:sp>
      <p:pic>
        <p:nvPicPr>
          <p:cNvPr id="3074" name="Picture 2" descr="Image result for fire backgrounds">
            <a:extLst>
              <a:ext uri="{FF2B5EF4-FFF2-40B4-BE49-F238E27FC236}">
                <a16:creationId xmlns:a16="http://schemas.microsoft.com/office/drawing/2014/main" id="{3A78FC38-903A-4DB6-A27D-204269552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re backgrounds">
            <a:extLst>
              <a:ext uri="{FF2B5EF4-FFF2-40B4-BE49-F238E27FC236}">
                <a16:creationId xmlns:a16="http://schemas.microsoft.com/office/drawing/2014/main" id="{C5DEB8EF-275D-4C40-9EE6-350D4CBFF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ire backgrounds">
            <a:extLst>
              <a:ext uri="{FF2B5EF4-FFF2-40B4-BE49-F238E27FC236}">
                <a16:creationId xmlns:a16="http://schemas.microsoft.com/office/drawing/2014/main" id="{C1E9A053-33E9-4139-A67E-513CD92D4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ire backgrounds">
            <a:extLst>
              <a:ext uri="{FF2B5EF4-FFF2-40B4-BE49-F238E27FC236}">
                <a16:creationId xmlns:a16="http://schemas.microsoft.com/office/drawing/2014/main" id="{C2A43EE6-A53A-4BF7-A9DB-57266300D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19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FDAAC9-AC1A-4B79-965B-945DF8C6237D}"/>
              </a:ext>
            </a:extLst>
          </p:cNvPr>
          <p:cNvSpPr/>
          <p:nvPr/>
        </p:nvSpPr>
        <p:spPr>
          <a:xfrm>
            <a:off x="682580" y="457199"/>
            <a:ext cx="10876210" cy="4647426"/>
          </a:xfrm>
          <a:prstGeom prst="rect">
            <a:avLst/>
          </a:prstGeom>
        </p:spPr>
        <p:txBody>
          <a:bodyPr wrap="square">
            <a:spAutoFit/>
          </a:bodyPr>
          <a:lstStyle/>
          <a:p>
            <a:r>
              <a:rPr lang="en-US" sz="4000" b="1" dirty="0">
                <a:solidFill>
                  <a:schemeClr val="bg1"/>
                </a:solidFill>
                <a:latin typeface="Arial Narrow" panose="020B0606020202030204" pitchFamily="34" charset="0"/>
                <a:cs typeface="Times New Roman" panose="02020603050405020304" pitchFamily="18" charset="0"/>
              </a:rPr>
              <a:t>II.	The Compelling Urgency in This Call (vs. 2)</a:t>
            </a:r>
          </a:p>
          <a:p>
            <a:pPr marL="571500" indent="-571500">
              <a:buFont typeface="Arial" panose="020B0604020202020204" pitchFamily="34" charset="0"/>
              <a:buChar char="•"/>
            </a:pPr>
            <a:r>
              <a:rPr lang="en-US" sz="3600" b="1" dirty="0">
                <a:solidFill>
                  <a:schemeClr val="bg1"/>
                </a:solidFill>
                <a:latin typeface="Arial Narrow" panose="020B0606020202030204" pitchFamily="34" charset="0"/>
                <a:cs typeface="Times New Roman" panose="02020603050405020304" pitchFamily="18" charset="0"/>
              </a:rPr>
              <a:t>“Take your son”</a:t>
            </a:r>
          </a:p>
          <a:p>
            <a:pPr marL="571500" indent="-571500">
              <a:buFont typeface="Arial" panose="020B0604020202020204" pitchFamily="34" charset="0"/>
              <a:buChar char="•"/>
            </a:pPr>
            <a:r>
              <a:rPr lang="en-US" sz="3600" b="1" dirty="0">
                <a:solidFill>
                  <a:schemeClr val="bg1"/>
                </a:solidFill>
                <a:latin typeface="Arial Narrow" panose="020B0606020202030204" pitchFamily="34" charset="0"/>
                <a:cs typeface="Times New Roman" panose="02020603050405020304" pitchFamily="18" charset="0"/>
              </a:rPr>
              <a:t>Don’t put off the call of God</a:t>
            </a:r>
          </a:p>
          <a:p>
            <a:endParaRPr lang="en-US" sz="3600" b="1" dirty="0">
              <a:solidFill>
                <a:schemeClr val="bg1"/>
              </a:solidFill>
              <a:latin typeface="Arial Narrow" panose="020B0606020202030204" pitchFamily="34" charset="0"/>
              <a:cs typeface="Times New Roman" panose="02020603050405020304" pitchFamily="18" charset="0"/>
            </a:endParaRPr>
          </a:p>
          <a:p>
            <a:r>
              <a:rPr lang="en-US" sz="3600" b="1" dirty="0">
                <a:solidFill>
                  <a:schemeClr val="bg1"/>
                </a:solidFill>
                <a:latin typeface="Arial Narrow" panose="020B0606020202030204" pitchFamily="34" charset="0"/>
                <a:cs typeface="Times New Roman" panose="02020603050405020304" pitchFamily="18" charset="0"/>
              </a:rPr>
              <a:t>	Heb. 3:15</a:t>
            </a:r>
          </a:p>
          <a:p>
            <a:r>
              <a:rPr lang="en-US" sz="3600" b="1" dirty="0">
                <a:solidFill>
                  <a:schemeClr val="bg1"/>
                </a:solidFill>
                <a:latin typeface="Arial Narrow" panose="020B0606020202030204" pitchFamily="34" charset="0"/>
                <a:cs typeface="Times New Roman" panose="02020603050405020304" pitchFamily="18" charset="0"/>
              </a:rPr>
              <a:t>	</a:t>
            </a:r>
            <a:r>
              <a:rPr lang="en-US" sz="3600" b="1" i="1" dirty="0">
                <a:solidFill>
                  <a:schemeClr val="bg1"/>
                </a:solidFill>
                <a:latin typeface="Arial Narrow" panose="020B0606020202030204" pitchFamily="34" charset="0"/>
                <a:cs typeface="Times New Roman" panose="02020603050405020304" pitchFamily="18" charset="0"/>
              </a:rPr>
              <a:t>Today is ye will hear his voice, harden not </a:t>
            </a:r>
          </a:p>
          <a:p>
            <a:r>
              <a:rPr lang="en-US" sz="3600" b="1" i="1" dirty="0">
                <a:solidFill>
                  <a:schemeClr val="bg1"/>
                </a:solidFill>
                <a:latin typeface="Arial Narrow" panose="020B0606020202030204" pitchFamily="34" charset="0"/>
                <a:cs typeface="Times New Roman" panose="02020603050405020304" pitchFamily="18" charset="0"/>
              </a:rPr>
              <a:t>	your hearts</a:t>
            </a:r>
          </a:p>
          <a:p>
            <a:endParaRPr lang="en-US" sz="4000" dirty="0"/>
          </a:p>
        </p:txBody>
      </p:sp>
    </p:spTree>
    <p:extLst>
      <p:ext uri="{BB962C8B-B14F-4D97-AF65-F5344CB8AC3E}">
        <p14:creationId xmlns:p14="http://schemas.microsoft.com/office/powerpoint/2010/main" val="26701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C16F-DB3A-4146-B886-9512BE4C9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D1CE71-0EE8-449F-9017-5D6DC56AFBA5}"/>
              </a:ext>
            </a:extLst>
          </p:cNvPr>
          <p:cNvSpPr>
            <a:spLocks noGrp="1"/>
          </p:cNvSpPr>
          <p:nvPr>
            <p:ph idx="1"/>
          </p:nvPr>
        </p:nvSpPr>
        <p:spPr/>
        <p:txBody>
          <a:bodyPr/>
          <a:lstStyle/>
          <a:p>
            <a:endParaRPr lang="en-US"/>
          </a:p>
        </p:txBody>
      </p:sp>
      <p:pic>
        <p:nvPicPr>
          <p:cNvPr id="3074" name="Picture 2" descr="Image result for fire backgrounds">
            <a:extLst>
              <a:ext uri="{FF2B5EF4-FFF2-40B4-BE49-F238E27FC236}">
                <a16:creationId xmlns:a16="http://schemas.microsoft.com/office/drawing/2014/main" id="{3A78FC38-903A-4DB6-A27D-204269552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re backgrounds">
            <a:extLst>
              <a:ext uri="{FF2B5EF4-FFF2-40B4-BE49-F238E27FC236}">
                <a16:creationId xmlns:a16="http://schemas.microsoft.com/office/drawing/2014/main" id="{C5DEB8EF-275D-4C40-9EE6-350D4CBFF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ire backgrounds">
            <a:extLst>
              <a:ext uri="{FF2B5EF4-FFF2-40B4-BE49-F238E27FC236}">
                <a16:creationId xmlns:a16="http://schemas.microsoft.com/office/drawing/2014/main" id="{C1E9A053-33E9-4139-A67E-513CD92D4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ire backgrounds">
            <a:extLst>
              <a:ext uri="{FF2B5EF4-FFF2-40B4-BE49-F238E27FC236}">
                <a16:creationId xmlns:a16="http://schemas.microsoft.com/office/drawing/2014/main" id="{C2A43EE6-A53A-4BF7-A9DB-57266300D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19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FDAAC9-AC1A-4B79-965B-945DF8C6237D}"/>
              </a:ext>
            </a:extLst>
          </p:cNvPr>
          <p:cNvSpPr/>
          <p:nvPr/>
        </p:nvSpPr>
        <p:spPr>
          <a:xfrm>
            <a:off x="682580" y="457199"/>
            <a:ext cx="10671220" cy="6309420"/>
          </a:xfrm>
          <a:prstGeom prst="rect">
            <a:avLst/>
          </a:prstGeom>
        </p:spPr>
        <p:txBody>
          <a:bodyPr wrap="square">
            <a:spAutoFit/>
          </a:bodyPr>
          <a:lstStyle/>
          <a:p>
            <a:r>
              <a:rPr lang="en-US" sz="4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III.	God’s Supplication in This Call (vs. 11-13)</a:t>
            </a:r>
          </a:p>
          <a:p>
            <a:pPr marL="571500" indent="-571500">
              <a:buFont typeface="Arial" panose="020B0604020202020204" pitchFamily="34" charset="0"/>
              <a:buChar char="•"/>
            </a:pPr>
            <a:r>
              <a:rPr lang="en-US" sz="3600" b="1" dirty="0">
                <a:solidFill>
                  <a:schemeClr val="bg1"/>
                </a:solidFill>
                <a:latin typeface="Arial Narrow" panose="020B0606020202030204" pitchFamily="34" charset="0"/>
                <a:cs typeface="Times New Roman" panose="02020603050405020304" pitchFamily="18" charset="0"/>
              </a:rPr>
              <a:t>A divine encounter begins with lighting the fire.</a:t>
            </a:r>
          </a:p>
          <a:p>
            <a:pPr marL="571500" indent="-571500">
              <a:buFont typeface="Arial" panose="020B0604020202020204" pitchFamily="34" charset="0"/>
              <a:buChar char="•"/>
            </a:pPr>
            <a:r>
              <a:rPr lang="en-US" sz="3600" b="1" dirty="0">
                <a:solidFill>
                  <a:schemeClr val="bg1"/>
                </a:solidFill>
                <a:latin typeface="Arial Narrow" panose="020B0606020202030204" pitchFamily="34" charset="0"/>
                <a:cs typeface="Times New Roman" panose="02020603050405020304" pitchFamily="18" charset="0"/>
              </a:rPr>
              <a:t>Because you were willing to do what I ask - - - give up your most valued possession --- your son</a:t>
            </a:r>
          </a:p>
          <a:p>
            <a:pPr marL="571500" indent="-571500">
              <a:buFont typeface="Arial" panose="020B0604020202020204" pitchFamily="34" charset="0"/>
              <a:buChar char="•"/>
            </a:pPr>
            <a:r>
              <a:rPr lang="en-US" sz="3600" b="1" dirty="0">
                <a:solidFill>
                  <a:schemeClr val="bg1"/>
                </a:solidFill>
                <a:latin typeface="Arial Narrow" panose="020B0606020202030204" pitchFamily="34" charset="0"/>
                <a:cs typeface="Times New Roman" panose="02020603050405020304" pitchFamily="18" charset="0"/>
              </a:rPr>
              <a:t>God will offer a substitute – provided a lamb!</a:t>
            </a:r>
          </a:p>
          <a:p>
            <a:endParaRPr lang="en-US" sz="3600" b="1" dirty="0">
              <a:solidFill>
                <a:schemeClr val="bg1"/>
              </a:solidFill>
              <a:latin typeface="Arial Narrow" panose="020B0606020202030204" pitchFamily="34" charset="0"/>
              <a:cs typeface="Times New Roman" panose="02020603050405020304" pitchFamily="18" charset="0"/>
            </a:endParaRPr>
          </a:p>
          <a:p>
            <a:r>
              <a:rPr lang="en-US" sz="3600" b="1" dirty="0">
                <a:solidFill>
                  <a:schemeClr val="bg1"/>
                </a:solidFill>
                <a:latin typeface="Arial Narrow" panose="020B0606020202030204" pitchFamily="34" charset="0"/>
                <a:cs typeface="Times New Roman" panose="02020603050405020304" pitchFamily="18" charset="0"/>
              </a:rPr>
              <a:t>	Personal Questions:  Are you …</a:t>
            </a:r>
          </a:p>
          <a:p>
            <a:r>
              <a:rPr lang="en-US" sz="3600" b="1" dirty="0">
                <a:solidFill>
                  <a:schemeClr val="bg1"/>
                </a:solidFill>
                <a:latin typeface="Arial Narrow" panose="020B0606020202030204" pitchFamily="34" charset="0"/>
                <a:cs typeface="Times New Roman" panose="02020603050405020304" pitchFamily="18" charset="0"/>
              </a:rPr>
              <a:t>	1. willing to go all in for God?</a:t>
            </a:r>
          </a:p>
          <a:p>
            <a:r>
              <a:rPr lang="en-US" sz="3600" b="1" dirty="0">
                <a:solidFill>
                  <a:schemeClr val="bg1"/>
                </a:solidFill>
                <a:latin typeface="Arial Narrow" panose="020B0606020202030204" pitchFamily="34" charset="0"/>
                <a:cs typeface="Times New Roman" panose="02020603050405020304" pitchFamily="18" charset="0"/>
              </a:rPr>
              <a:t>	2. willing to say, “Lord, its not about me, but you?</a:t>
            </a:r>
          </a:p>
          <a:p>
            <a:r>
              <a:rPr lang="en-US" sz="3600" b="1" dirty="0">
                <a:solidFill>
                  <a:schemeClr val="bg1"/>
                </a:solidFill>
                <a:latin typeface="Arial Narrow" panose="020B0606020202030204" pitchFamily="34" charset="0"/>
                <a:cs typeface="Times New Roman" panose="02020603050405020304" pitchFamily="18" charset="0"/>
              </a:rPr>
              <a:t>	3. willing to give yourself to gain more of God?</a:t>
            </a:r>
          </a:p>
          <a:p>
            <a:endParaRPr lang="en-US" sz="4000" dirty="0"/>
          </a:p>
        </p:txBody>
      </p:sp>
    </p:spTree>
    <p:extLst>
      <p:ext uri="{BB962C8B-B14F-4D97-AF65-F5344CB8AC3E}">
        <p14:creationId xmlns:p14="http://schemas.microsoft.com/office/powerpoint/2010/main" val="27547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C532-3271-4405-AFCB-BFA9FA43FB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74636D-12FC-4E29-92F0-386A41EB6E50}"/>
              </a:ext>
            </a:extLst>
          </p:cNvPr>
          <p:cNvSpPr>
            <a:spLocks noGrp="1"/>
          </p:cNvSpPr>
          <p:nvPr>
            <p:ph idx="1"/>
          </p:nvPr>
        </p:nvSpPr>
        <p:spPr/>
        <p:txBody>
          <a:bodyPr/>
          <a:lstStyle/>
          <a:p>
            <a:endParaRPr lang="en-US"/>
          </a:p>
        </p:txBody>
      </p:sp>
      <p:pic>
        <p:nvPicPr>
          <p:cNvPr id="4098" name="Picture 2" descr="Image result for fire backgrounds">
            <a:extLst>
              <a:ext uri="{FF2B5EF4-FFF2-40B4-BE49-F238E27FC236}">
                <a16:creationId xmlns:a16="http://schemas.microsoft.com/office/drawing/2014/main" id="{E3EBA508-2976-4C7B-87FC-482A6AB60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13FFE8-D363-4C65-8607-926390AEE28C}"/>
              </a:ext>
            </a:extLst>
          </p:cNvPr>
          <p:cNvSpPr/>
          <p:nvPr/>
        </p:nvSpPr>
        <p:spPr>
          <a:xfrm>
            <a:off x="540913" y="231824"/>
            <a:ext cx="10515600" cy="5632311"/>
          </a:xfrm>
          <a:prstGeom prst="rect">
            <a:avLst/>
          </a:prstGeom>
        </p:spPr>
        <p:txBody>
          <a:bodyPr wrap="square">
            <a:spAutoFit/>
          </a:bodyPr>
          <a:lstStyle/>
          <a:p>
            <a:pPr algn="ctr"/>
            <a:r>
              <a:rPr lang="en-US" sz="36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GO TO A NEW TESTAMENT ALTAR OF SACRIFICE</a:t>
            </a:r>
            <a:endPar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algn="ct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Rom 12:1-2</a:t>
            </a:r>
            <a:endParaRPr lang="en-US" sz="3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 beseech you therefore, brethren, by the mercies of God, that ye </a:t>
            </a:r>
            <a:r>
              <a:rPr lang="en-US" sz="36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present your bodies a living sacrifice,</a:t>
            </a:r>
            <a:r>
              <a:rPr lang="en-US" sz="36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6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holy, acceptable unto God</a:t>
            </a:r>
            <a:r>
              <a:rPr lang="en-US" sz="36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which is your reasonable service.</a:t>
            </a:r>
            <a:endParaRPr lang="en-US" sz="3600"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And </a:t>
            </a:r>
            <a:r>
              <a:rPr lang="en-US" sz="36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 not conformed to this world</a:t>
            </a:r>
            <a:r>
              <a:rPr lang="en-US" sz="36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but </a:t>
            </a:r>
            <a:r>
              <a:rPr lang="en-US" sz="36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 ye transformed by the renewing of your mind</a:t>
            </a:r>
            <a:r>
              <a:rPr lang="en-US" sz="36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that ye </a:t>
            </a:r>
          </a:p>
          <a:p>
            <a:pPr algn="ctr"/>
            <a:r>
              <a:rPr lang="en-US" sz="36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may </a:t>
            </a:r>
            <a:r>
              <a:rPr lang="en-US" sz="36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prove what is that good, and acceptable, </a:t>
            </a:r>
          </a:p>
          <a:p>
            <a:pPr algn="ctr"/>
            <a:r>
              <a:rPr lang="en-US" sz="36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and perfect, will of God.</a:t>
            </a:r>
            <a:endParaRPr lang="en-US" sz="3600"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431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C16F-DB3A-4146-B886-9512BE4C9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D1CE71-0EE8-449F-9017-5D6DC56AFBA5}"/>
              </a:ext>
            </a:extLst>
          </p:cNvPr>
          <p:cNvSpPr>
            <a:spLocks noGrp="1"/>
          </p:cNvSpPr>
          <p:nvPr>
            <p:ph idx="1"/>
          </p:nvPr>
        </p:nvSpPr>
        <p:spPr/>
        <p:txBody>
          <a:bodyPr/>
          <a:lstStyle/>
          <a:p>
            <a:endParaRPr lang="en-US"/>
          </a:p>
        </p:txBody>
      </p:sp>
      <p:pic>
        <p:nvPicPr>
          <p:cNvPr id="3074" name="Picture 2" descr="Image result for fire backgrounds">
            <a:extLst>
              <a:ext uri="{FF2B5EF4-FFF2-40B4-BE49-F238E27FC236}">
                <a16:creationId xmlns:a16="http://schemas.microsoft.com/office/drawing/2014/main" id="{3A78FC38-903A-4DB6-A27D-204269552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re backgrounds">
            <a:extLst>
              <a:ext uri="{FF2B5EF4-FFF2-40B4-BE49-F238E27FC236}">
                <a16:creationId xmlns:a16="http://schemas.microsoft.com/office/drawing/2014/main" id="{C5DEB8EF-275D-4C40-9EE6-350D4CBFF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ire backgrounds">
            <a:extLst>
              <a:ext uri="{FF2B5EF4-FFF2-40B4-BE49-F238E27FC236}">
                <a16:creationId xmlns:a16="http://schemas.microsoft.com/office/drawing/2014/main" id="{C1E9A053-33E9-4139-A67E-513CD92D4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ire backgrounds">
            <a:extLst>
              <a:ext uri="{FF2B5EF4-FFF2-40B4-BE49-F238E27FC236}">
                <a16:creationId xmlns:a16="http://schemas.microsoft.com/office/drawing/2014/main" id="{C2A43EE6-A53A-4BF7-A9DB-57266300D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19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FDAAC9-AC1A-4B79-965B-945DF8C6237D}"/>
              </a:ext>
            </a:extLst>
          </p:cNvPr>
          <p:cNvSpPr/>
          <p:nvPr/>
        </p:nvSpPr>
        <p:spPr>
          <a:xfrm>
            <a:off x="682580" y="457199"/>
            <a:ext cx="10876210" cy="5755422"/>
          </a:xfrm>
          <a:prstGeom prst="rect">
            <a:avLst/>
          </a:prstGeom>
        </p:spPr>
        <p:txBody>
          <a:bodyPr wrap="square">
            <a:spAutoFit/>
          </a:bodyPr>
          <a:lstStyle/>
          <a:p>
            <a:r>
              <a:rPr lang="en-US" sz="4000" b="1" dirty="0">
                <a:solidFill>
                  <a:schemeClr val="bg1"/>
                </a:solidFill>
                <a:latin typeface="Arial Narrow" panose="020B0606020202030204" pitchFamily="34" charset="0"/>
                <a:cs typeface="Times New Roman" panose="02020603050405020304" pitchFamily="18" charset="0"/>
              </a:rPr>
              <a:t>Summary:</a:t>
            </a:r>
            <a:endParaRPr lang="en-US" sz="3600" b="1" dirty="0">
              <a:solidFill>
                <a:schemeClr val="bg1"/>
              </a:solidFill>
              <a:latin typeface="Arial Narrow" panose="020B0606020202030204" pitchFamily="34" charset="0"/>
              <a:cs typeface="Times New Roman" panose="02020603050405020304" pitchFamily="18" charset="0"/>
            </a:endParaRPr>
          </a:p>
          <a:p>
            <a:pPr marL="742950" indent="-742950">
              <a:buAutoNum type="arabicPeriod"/>
            </a:pPr>
            <a:r>
              <a:rPr lang="en-US" sz="3600" b="1" dirty="0">
                <a:solidFill>
                  <a:schemeClr val="bg1"/>
                </a:solidFill>
                <a:latin typeface="Arial Narrow" panose="020B0606020202030204" pitchFamily="34" charset="0"/>
                <a:cs typeface="Times New Roman" panose="02020603050405020304" pitchFamily="18" charset="0"/>
              </a:rPr>
              <a:t>See the certainty of God’s Call</a:t>
            </a:r>
          </a:p>
          <a:p>
            <a:pPr marL="742950" indent="-742950">
              <a:buAutoNum type="arabicPeriod"/>
            </a:pPr>
            <a:r>
              <a:rPr lang="en-US" sz="3600" b="1" dirty="0">
                <a:solidFill>
                  <a:schemeClr val="bg1"/>
                </a:solidFill>
                <a:latin typeface="Arial Narrow" panose="020B0606020202030204" pitchFamily="34" charset="0"/>
                <a:cs typeface="Times New Roman" panose="02020603050405020304" pitchFamily="18" charset="0"/>
              </a:rPr>
              <a:t>Understand the urgency of God’s call</a:t>
            </a:r>
          </a:p>
          <a:p>
            <a:pPr marL="742950" indent="-742950">
              <a:buAutoNum type="arabicPeriod"/>
            </a:pPr>
            <a:r>
              <a:rPr lang="en-US" sz="3600" b="1" dirty="0">
                <a:solidFill>
                  <a:schemeClr val="bg1"/>
                </a:solidFill>
                <a:latin typeface="Arial Narrow" panose="020B0606020202030204" pitchFamily="34" charset="0"/>
                <a:cs typeface="Times New Roman" panose="02020603050405020304" pitchFamily="18" charset="0"/>
              </a:rPr>
              <a:t>Receive the supplying from God in the call.</a:t>
            </a:r>
          </a:p>
          <a:p>
            <a:endParaRPr lang="en-US" sz="3600" b="1" dirty="0">
              <a:solidFill>
                <a:schemeClr val="bg1"/>
              </a:solidFill>
              <a:latin typeface="Arial Narrow" panose="020B0606020202030204" pitchFamily="34" charset="0"/>
              <a:cs typeface="Times New Roman" panose="02020603050405020304" pitchFamily="18" charset="0"/>
            </a:endParaRPr>
          </a:p>
          <a:p>
            <a:r>
              <a:rPr lang="en-US" sz="3600" b="1" dirty="0">
                <a:solidFill>
                  <a:schemeClr val="bg1"/>
                </a:solidFill>
                <a:latin typeface="Arial Narrow" panose="020B0606020202030204" pitchFamily="34" charset="0"/>
                <a:cs typeface="Times New Roman" panose="02020603050405020304" pitchFamily="18" charset="0"/>
              </a:rPr>
              <a:t>Let the change begin in you by . . .</a:t>
            </a:r>
          </a:p>
          <a:p>
            <a:pPr marL="742950" indent="-742950">
              <a:buAutoNum type="arabicPeriod"/>
            </a:pPr>
            <a:r>
              <a:rPr lang="en-US" sz="3600" b="1" dirty="0">
                <a:solidFill>
                  <a:schemeClr val="bg1"/>
                </a:solidFill>
                <a:latin typeface="Arial Narrow" panose="020B0606020202030204" pitchFamily="34" charset="0"/>
                <a:cs typeface="Times New Roman" panose="02020603050405020304" pitchFamily="18" charset="0"/>
              </a:rPr>
              <a:t>Turn away from the conformity to the world</a:t>
            </a:r>
          </a:p>
          <a:p>
            <a:pPr marL="742950" indent="-742950">
              <a:buAutoNum type="arabicPeriod"/>
            </a:pPr>
            <a:r>
              <a:rPr lang="en-US" sz="3600" b="1" dirty="0">
                <a:solidFill>
                  <a:schemeClr val="bg1"/>
                </a:solidFill>
                <a:latin typeface="Arial Narrow" panose="020B0606020202030204" pitchFamily="34" charset="0"/>
                <a:cs typeface="Times New Roman" panose="02020603050405020304" pitchFamily="18" charset="0"/>
              </a:rPr>
              <a:t>Be transformed (changed) in something good</a:t>
            </a:r>
          </a:p>
          <a:p>
            <a:r>
              <a:rPr lang="en-US" sz="3600" b="1" dirty="0">
                <a:solidFill>
                  <a:schemeClr val="bg1"/>
                </a:solidFill>
                <a:latin typeface="Arial Narrow" panose="020B0606020202030204" pitchFamily="34" charset="0"/>
                <a:cs typeface="Times New Roman" panose="02020603050405020304" pitchFamily="18" charset="0"/>
              </a:rPr>
              <a:t>	for God</a:t>
            </a:r>
          </a:p>
          <a:p>
            <a:endParaRPr lang="en-US" sz="4000" dirty="0"/>
          </a:p>
        </p:txBody>
      </p:sp>
    </p:spTree>
    <p:extLst>
      <p:ext uri="{BB962C8B-B14F-4D97-AF65-F5344CB8AC3E}">
        <p14:creationId xmlns:p14="http://schemas.microsoft.com/office/powerpoint/2010/main" val="37066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p:cTn id="3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p:cTn id="3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4">
                                            <p:txEl>
                                              <p:pRg st="7" end="7"/>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p:cTn id="44"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C03D-1213-4345-8473-166A6E6CB1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D47E7D-3500-4F8F-A9C1-A57ADE5AD90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77B58EC-CA53-4717-A89D-3381CE8F7B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Tree>
    <p:extLst>
      <p:ext uri="{BB962C8B-B14F-4D97-AF65-F5344CB8AC3E}">
        <p14:creationId xmlns:p14="http://schemas.microsoft.com/office/powerpoint/2010/main" val="613820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218</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Treadway</dc:creator>
  <cp:lastModifiedBy>Larry Treadway</cp:lastModifiedBy>
  <cp:revision>8</cp:revision>
  <cp:lastPrinted>2019-10-12T20:46:10Z</cp:lastPrinted>
  <dcterms:created xsi:type="dcterms:W3CDTF">2019-10-12T15:00:24Z</dcterms:created>
  <dcterms:modified xsi:type="dcterms:W3CDTF">2019-10-12T21:43:20Z</dcterms:modified>
</cp:coreProperties>
</file>